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6"/>
  </p:notesMasterIdLst>
  <p:sldIdLst>
    <p:sldId id="256" r:id="rId2"/>
    <p:sldId id="384" r:id="rId3"/>
    <p:sldId id="346" r:id="rId4"/>
    <p:sldId id="345" r:id="rId5"/>
    <p:sldId id="399" r:id="rId6"/>
    <p:sldId id="347" r:id="rId7"/>
    <p:sldId id="352" r:id="rId8"/>
    <p:sldId id="403" r:id="rId9"/>
    <p:sldId id="350" r:id="rId10"/>
    <p:sldId id="400" r:id="rId11"/>
    <p:sldId id="348" r:id="rId12"/>
    <p:sldId id="401" r:id="rId13"/>
    <p:sldId id="351" r:id="rId14"/>
    <p:sldId id="402" r:id="rId15"/>
    <p:sldId id="354" r:id="rId16"/>
    <p:sldId id="357" r:id="rId17"/>
    <p:sldId id="405" r:id="rId18"/>
    <p:sldId id="358" r:id="rId19"/>
    <p:sldId id="406" r:id="rId20"/>
    <p:sldId id="407" r:id="rId21"/>
    <p:sldId id="353" r:id="rId22"/>
    <p:sldId id="355" r:id="rId23"/>
    <p:sldId id="390" r:id="rId24"/>
    <p:sldId id="356" r:id="rId25"/>
    <p:sldId id="359" r:id="rId26"/>
    <p:sldId id="360" r:id="rId27"/>
    <p:sldId id="361" r:id="rId28"/>
    <p:sldId id="362" r:id="rId29"/>
    <p:sldId id="392" r:id="rId30"/>
    <p:sldId id="393" r:id="rId31"/>
    <p:sldId id="363" r:id="rId32"/>
    <p:sldId id="404" r:id="rId33"/>
    <p:sldId id="364" r:id="rId34"/>
    <p:sldId id="367" r:id="rId35"/>
    <p:sldId id="366" r:id="rId36"/>
    <p:sldId id="369" r:id="rId37"/>
    <p:sldId id="370" r:id="rId38"/>
    <p:sldId id="408" r:id="rId39"/>
    <p:sldId id="365" r:id="rId40"/>
    <p:sldId id="372" r:id="rId41"/>
    <p:sldId id="373" r:id="rId42"/>
    <p:sldId id="374" r:id="rId43"/>
    <p:sldId id="396" r:id="rId44"/>
    <p:sldId id="375" r:id="rId45"/>
    <p:sldId id="376" r:id="rId46"/>
    <p:sldId id="397" r:id="rId47"/>
    <p:sldId id="398" r:id="rId48"/>
    <p:sldId id="377" r:id="rId49"/>
    <p:sldId id="378" r:id="rId50"/>
    <p:sldId id="379" r:id="rId51"/>
    <p:sldId id="380" r:id="rId52"/>
    <p:sldId id="381" r:id="rId53"/>
    <p:sldId id="394" r:id="rId54"/>
    <p:sldId id="395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MAP Officeuser  19" initials="SO1" lastIdx="3" clrIdx="0">
    <p:extLst>
      <p:ext uri="{19B8F6BF-5375-455C-9EA6-DF929625EA0E}">
        <p15:presenceInfo xmlns:p15="http://schemas.microsoft.com/office/powerpoint/2012/main" userId="SRMAP Officeuser  1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9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0F559-9ED8-4E12-9659-FA9D4642C628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CD154-AA93-43BE-AB74-4456FFF9D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521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CD154-AA93-43BE-AB74-4456FFF9D66B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082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249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476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823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186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8913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211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232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418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07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55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149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37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207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91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58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43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92B9-38A1-47AF-A6AD-B0F155445193}" type="datetimeFigureOut">
              <a:rPr lang="en-GB" smtClean="0"/>
              <a:t>11/04/2023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71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FAD1-BE34-4C2B-9113-BC2F81CDB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7673" y="2715491"/>
            <a:ext cx="3588325" cy="1629081"/>
          </a:xfrm>
        </p:spPr>
        <p:txBody>
          <a:bodyPr>
            <a:normAutofit/>
          </a:bodyPr>
          <a:lstStyle/>
          <a:p>
            <a:r>
              <a:rPr lang="en-GB" sz="4400" dirty="0"/>
              <a:t>Cognitive Computing</a:t>
            </a:r>
          </a:p>
        </p:txBody>
      </p:sp>
      <p:pic>
        <p:nvPicPr>
          <p:cNvPr id="56" name="Picture 45" descr="Yellow paper ship leading among white ships">
            <a:extLst>
              <a:ext uri="{FF2B5EF4-FFF2-40B4-BE49-F238E27FC236}">
                <a16:creationId xmlns:a16="http://schemas.microsoft.com/office/drawing/2014/main" id="{DC5F00E0-73DF-4315-B19A-57ABE1B4F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47"/>
          <a:stretch/>
        </p:blipFill>
        <p:spPr>
          <a:xfrm>
            <a:off x="6095998" y="-20965"/>
            <a:ext cx="6096002" cy="687896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2CC4603-1813-4000-BF62-789E6C82FAE2}"/>
              </a:ext>
            </a:extLst>
          </p:cNvPr>
          <p:cNvSpPr txBox="1">
            <a:spLocks/>
          </p:cNvSpPr>
          <p:nvPr/>
        </p:nvSpPr>
        <p:spPr>
          <a:xfrm>
            <a:off x="1561670" y="5014260"/>
            <a:ext cx="4345969" cy="1502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err="1">
                <a:solidFill>
                  <a:srgbClr val="002060"/>
                </a:solidFill>
              </a:rPr>
              <a:t>Dr.</a:t>
            </a:r>
            <a:r>
              <a:rPr lang="en-GB" b="1" dirty="0">
                <a:solidFill>
                  <a:srgbClr val="002060"/>
                </a:solidFill>
              </a:rPr>
              <a:t> Piyush Joshi</a:t>
            </a:r>
          </a:p>
          <a:p>
            <a:r>
              <a:rPr lang="en-GB" b="1" dirty="0">
                <a:solidFill>
                  <a:srgbClr val="002060"/>
                </a:solidFill>
              </a:rPr>
              <a:t>Assistant Professor</a:t>
            </a:r>
          </a:p>
          <a:p>
            <a:r>
              <a:rPr lang="en-GB" b="1" dirty="0">
                <a:solidFill>
                  <a:srgbClr val="002060"/>
                </a:solidFill>
              </a:rPr>
              <a:t>IIIT Sri City</a:t>
            </a:r>
          </a:p>
        </p:txBody>
      </p:sp>
    </p:spTree>
    <p:extLst>
      <p:ext uri="{BB962C8B-B14F-4D97-AF65-F5344CB8AC3E}">
        <p14:creationId xmlns:p14="http://schemas.microsoft.com/office/powerpoint/2010/main" val="162927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A3F5-74E5-6AFD-1466-933CE209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4B790-EEE5-C8BA-1C85-6192F9334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916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Sperling Experimentation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185" y="2098963"/>
            <a:ext cx="9079483" cy="310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7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A9310-C3C9-959C-7D84-6521FA52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B654A-7BC4-8103-4BAF-5EBC8C806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021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Sperling Experimentation</a:t>
            </a:r>
          </a:p>
        </p:txBody>
      </p:sp>
      <p:pic>
        <p:nvPicPr>
          <p:cNvPr id="3" name="Y2Mate.is - Iconic Memory Test (demo of a classic psychophysics experiment by George Sperling on VSTM)-GkZNHe49GcA-1080p-16419922825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7700" y="624110"/>
            <a:ext cx="8468736" cy="47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0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001CF-6A64-398B-6B6E-5B19968CA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DFB9D-B3DB-2712-2924-FFE2E521C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Short-Term and Working Memory - ppt video online download">
            <a:extLst>
              <a:ext uri="{FF2B5EF4-FFF2-40B4-BE49-F238E27FC236}">
                <a16:creationId xmlns:a16="http://schemas.microsoft.com/office/drawing/2014/main" id="{12BA59FF-76FF-556C-8522-6651C4BA6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11" y="90151"/>
            <a:ext cx="8911687" cy="668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033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Short term memory</a:t>
            </a:r>
          </a:p>
        </p:txBody>
      </p:sp>
    </p:spTree>
    <p:extLst>
      <p:ext uri="{BB962C8B-B14F-4D97-AF65-F5344CB8AC3E}">
        <p14:creationId xmlns:p14="http://schemas.microsoft.com/office/powerpoint/2010/main" val="179577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48" y="1593273"/>
            <a:ext cx="9090169" cy="4946072"/>
          </a:xfrm>
        </p:spPr>
        <p:txBody>
          <a:bodyPr/>
          <a:lstStyle/>
          <a:p>
            <a:r>
              <a:rPr lang="en-US" dirty="0"/>
              <a:t>Short-term memory, also known as primary or active memory, includes the information we are currently aware of or thinking about. </a:t>
            </a:r>
          </a:p>
          <a:p>
            <a:endParaRPr lang="en-US" dirty="0"/>
          </a:p>
          <a:p>
            <a:r>
              <a:rPr lang="en-US" dirty="0"/>
              <a:t>Most of the information kept in short-term memory will be stored for approximately 20 to 30 seconds.</a:t>
            </a:r>
          </a:p>
          <a:p>
            <a:endParaRPr lang="en-US" dirty="0"/>
          </a:p>
          <a:p>
            <a:r>
              <a:rPr lang="en-US" dirty="0"/>
              <a:t>Its capacity is also very limited.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190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CB767-7295-FC6D-ACFE-52E85010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9F2F8-3D5E-8C2E-1D3D-6D1734AE8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EA43A-560B-77CD-2CA4-955716C60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087" y="1905000"/>
            <a:ext cx="7867650" cy="224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1E46B-893E-173A-5D4A-4C095A52D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189" y="813673"/>
            <a:ext cx="37528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96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 Capacity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48" y="1593273"/>
            <a:ext cx="9090169" cy="4946072"/>
          </a:xfrm>
        </p:spPr>
        <p:txBody>
          <a:bodyPr/>
          <a:lstStyle/>
          <a:p>
            <a:r>
              <a:rPr lang="en-US" dirty="0"/>
              <a:t>George A. Miller (1956), when working at Bell Laboratories, conducted experiments showing that the store of short-term memory was 7±2 items (the title of his famous paper, "The magical number 7±2"). </a:t>
            </a:r>
          </a:p>
          <a:p>
            <a:endParaRPr lang="en-US" dirty="0"/>
          </a:p>
          <a:p>
            <a:r>
              <a:rPr lang="en-US" dirty="0"/>
              <a:t>Modern estimates of the capacity of short-term memory are lower, typically of the order of 4–5 items; however, memory capacity can be increased through a process called chunking. </a:t>
            </a:r>
          </a:p>
          <a:p>
            <a:endParaRPr lang="en-US" dirty="0"/>
          </a:p>
          <a:p>
            <a:r>
              <a:rPr lang="en-US" dirty="0"/>
              <a:t>For example, in recalling a ten-digit telephone number, a person could chunk the digits into three groups: first, the area code (such as 123), then a three-digit chunk (456) and lastly a four- digit chunk (7890). This method of remembering telephone</a:t>
            </a:r>
          </a:p>
        </p:txBody>
      </p:sp>
    </p:spTree>
    <p:extLst>
      <p:ext uri="{BB962C8B-B14F-4D97-AF65-F5344CB8AC3E}">
        <p14:creationId xmlns:p14="http://schemas.microsoft.com/office/powerpoint/2010/main" val="2736317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2FAF-D241-13EB-FB70-AE5A2981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DCE07-EA26-E8A9-47BB-4800EA93A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5ABD8-5F5E-35D5-DED9-D01C4BDE5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245" y="1022459"/>
            <a:ext cx="81534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5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937" y="624111"/>
            <a:ext cx="4748646" cy="437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12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0077D-7C6F-0CDF-30AD-3549DA5B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99869-A9AC-6532-167C-B92C48C58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D7A09-9963-BDE0-BB66-E1416F86C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513" y="3795055"/>
            <a:ext cx="6010275" cy="676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53F1FB-A5A3-D824-A8C1-DE9DF520D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390525"/>
            <a:ext cx="81534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56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25" y="1264555"/>
            <a:ext cx="9233574" cy="372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39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965" y="1466849"/>
            <a:ext cx="9193493" cy="370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13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474D-0C39-49F0-AB25-BE1E857C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4463B-6AA3-428C-882A-3FEEBB77C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28077-929E-4E85-94A1-0BA5EF212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573" y="544788"/>
            <a:ext cx="70675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12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STM: Brown-Peterson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20981"/>
            <a:ext cx="9155730" cy="490450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2092036"/>
            <a:ext cx="9016258" cy="2964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778DD8-E749-B758-9E0B-8EDDF11AE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5" y="1339561"/>
            <a:ext cx="76771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74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STM: Brown-Peterson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20981"/>
            <a:ext cx="9155730" cy="4904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              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sz="4000" b="1" dirty="0"/>
              <a:t> 								</a:t>
            </a:r>
            <a:r>
              <a:rPr lang="en-US" sz="4000" b="1" dirty="0">
                <a:solidFill>
                  <a:srgbClr val="FF0000"/>
                </a:solidFill>
              </a:rPr>
              <a:t>ZBA</a:t>
            </a:r>
          </a:p>
        </p:txBody>
      </p:sp>
    </p:spTree>
    <p:extLst>
      <p:ext uri="{BB962C8B-B14F-4D97-AF65-F5344CB8AC3E}">
        <p14:creationId xmlns:p14="http://schemas.microsoft.com/office/powerpoint/2010/main" val="26072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STM: Brown-Peterson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20981"/>
            <a:ext cx="9155730" cy="4904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              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sz="4000" b="1" dirty="0"/>
              <a:t> 								</a:t>
            </a:r>
            <a:r>
              <a:rPr lang="en-US" sz="4000" b="1" dirty="0">
                <a:solidFill>
                  <a:schemeClr val="tx1"/>
                </a:solidFill>
              </a:rPr>
              <a:t>367</a:t>
            </a:r>
          </a:p>
        </p:txBody>
      </p:sp>
    </p:spTree>
    <p:extLst>
      <p:ext uri="{BB962C8B-B14F-4D97-AF65-F5344CB8AC3E}">
        <p14:creationId xmlns:p14="http://schemas.microsoft.com/office/powerpoint/2010/main" val="232684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STM: Brown-Peterson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20981"/>
            <a:ext cx="9155730" cy="4904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              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sz="4000" b="1" dirty="0"/>
              <a:t> 							</a:t>
            </a:r>
            <a:r>
              <a:rPr lang="en-US" sz="4000" b="1" dirty="0">
                <a:solidFill>
                  <a:srgbClr val="FF0000"/>
                </a:solidFill>
              </a:rPr>
              <a:t>PGL</a:t>
            </a:r>
          </a:p>
        </p:txBody>
      </p:sp>
    </p:spTree>
    <p:extLst>
      <p:ext uri="{BB962C8B-B14F-4D97-AF65-F5344CB8AC3E}">
        <p14:creationId xmlns:p14="http://schemas.microsoft.com/office/powerpoint/2010/main" val="53427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STM: Brown-Peterson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20981"/>
            <a:ext cx="9155730" cy="4904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              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sz="4000" b="1" dirty="0"/>
              <a:t> 								</a:t>
            </a:r>
            <a:r>
              <a:rPr lang="en-US" sz="4000" b="1" dirty="0">
                <a:solidFill>
                  <a:schemeClr val="tx1"/>
                </a:solidFill>
              </a:rPr>
              <a:t>597</a:t>
            </a:r>
          </a:p>
        </p:txBody>
      </p:sp>
    </p:spTree>
    <p:extLst>
      <p:ext uri="{BB962C8B-B14F-4D97-AF65-F5344CB8AC3E}">
        <p14:creationId xmlns:p14="http://schemas.microsoft.com/office/powerpoint/2010/main" val="78493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STM: Brown-Peterson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20981"/>
            <a:ext cx="9155730" cy="4904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              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sz="4000" b="1" dirty="0"/>
              <a:t> 							</a:t>
            </a:r>
            <a:r>
              <a:rPr lang="en-US" sz="4000" b="1" dirty="0">
                <a:solidFill>
                  <a:srgbClr val="FF0000"/>
                </a:solidFill>
              </a:rPr>
              <a:t>DGA</a:t>
            </a:r>
          </a:p>
        </p:txBody>
      </p:sp>
    </p:spTree>
    <p:extLst>
      <p:ext uri="{BB962C8B-B14F-4D97-AF65-F5344CB8AC3E}">
        <p14:creationId xmlns:p14="http://schemas.microsoft.com/office/powerpoint/2010/main" val="251577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Most influential model of memory</a:t>
            </a:r>
          </a:p>
          <a:p>
            <a:r>
              <a:rPr lang="en-US" b="1" dirty="0"/>
              <a:t>Information Processing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879" y="1285575"/>
            <a:ext cx="9060733" cy="333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32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STM: Brown-Peterson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20981"/>
            <a:ext cx="9155730" cy="4904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              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sz="4000" b="1" dirty="0"/>
              <a:t> 								</a:t>
            </a:r>
            <a:r>
              <a:rPr lang="en-US" sz="4000" b="1" dirty="0">
                <a:solidFill>
                  <a:schemeClr val="tx1"/>
                </a:solidFill>
              </a:rPr>
              <a:t>223</a:t>
            </a:r>
          </a:p>
        </p:txBody>
      </p:sp>
    </p:spTree>
    <p:extLst>
      <p:ext uri="{BB962C8B-B14F-4D97-AF65-F5344CB8AC3E}">
        <p14:creationId xmlns:p14="http://schemas.microsoft.com/office/powerpoint/2010/main" val="353812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STM: Brown-Peterson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557" y="2479963"/>
            <a:ext cx="8915400" cy="377762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905000"/>
            <a:ext cx="5372555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071" y="1905000"/>
            <a:ext cx="3823593" cy="118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63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AAEB-06D7-41C4-301A-3D279EB2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0176C-07EC-25D7-C46A-691D7D6FB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6855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48690"/>
            <a:ext cx="9128020" cy="484909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592" y="1648690"/>
            <a:ext cx="9117919" cy="35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47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48690"/>
            <a:ext cx="9128020" cy="484909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592" y="1486766"/>
            <a:ext cx="82677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74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881" y="624110"/>
            <a:ext cx="5724435" cy="58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5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67" y="872402"/>
            <a:ext cx="7818859" cy="50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71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753" y="624110"/>
            <a:ext cx="8038958" cy="528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67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7DF6F-C6EC-0B09-352E-5D6156F23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6967F9-9E4B-E1C7-3A8B-D46511CBD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0232" y="840827"/>
            <a:ext cx="7706747" cy="5395634"/>
          </a:xfrm>
        </p:spPr>
      </p:pic>
    </p:spTree>
    <p:extLst>
      <p:ext uri="{BB962C8B-B14F-4D97-AF65-F5344CB8AC3E}">
        <p14:creationId xmlns:p14="http://schemas.microsoft.com/office/powerpoint/2010/main" val="3075595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648690"/>
            <a:ext cx="9128020" cy="4849091"/>
          </a:xfrm>
        </p:spPr>
        <p:txBody>
          <a:bodyPr/>
          <a:lstStyle/>
          <a:p>
            <a:r>
              <a:rPr lang="en-US" dirty="0"/>
              <a:t>Long-term memory refers to </a:t>
            </a:r>
            <a:r>
              <a:rPr lang="en-US" b="1" dirty="0"/>
              <a:t>the storage of information over an extended period</a:t>
            </a:r>
            <a:r>
              <a:rPr lang="en-US" dirty="0"/>
              <a:t>. This type of memory tends to be stable and can last a long time—often for years.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986" y="2929580"/>
            <a:ext cx="68961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46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Atkinson–Shiffrin or Modal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47" y="1593273"/>
            <a:ext cx="9062461" cy="504305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154" y="1593273"/>
            <a:ext cx="9099262" cy="335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18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826" y="1390025"/>
            <a:ext cx="9070790" cy="52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64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term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656051"/>
            <a:ext cx="8270298" cy="413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24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503219"/>
            <a:ext cx="8466715" cy="3653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1" y="5133179"/>
            <a:ext cx="6451861" cy="60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84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Episodic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689F5B-C02C-4927-AEEB-8FF186CD0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86" y="1449902"/>
            <a:ext cx="8664498" cy="47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68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666875"/>
            <a:ext cx="8231188" cy="461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19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062903"/>
            <a:ext cx="8901898" cy="38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40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33A3-1585-4705-A4BB-F662511F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EAFD6-135E-4732-88DC-EE6239E57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1E7AB-79A1-432A-85A4-D9403177B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539" y="1139687"/>
            <a:ext cx="8048814" cy="439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38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33A3-1585-4705-A4BB-F662511F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vs. Episodic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EAFD6-135E-4732-88DC-EE6239E57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D3893-D0DB-4195-BF54-D77B37DCF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634023"/>
            <a:ext cx="8809797" cy="517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40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721860"/>
            <a:ext cx="8918504" cy="449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46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1" y="1905000"/>
            <a:ext cx="8114839" cy="400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29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E8C7E-AC03-0681-A8C4-576325CC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159C1-CD23-ADE7-3D2C-2FAE3DDD2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87903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768" y="1394640"/>
            <a:ext cx="8936844" cy="4175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296" y="5569715"/>
            <a:ext cx="6573444" cy="73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10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1660814"/>
            <a:ext cx="7732424" cy="464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72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9DE45-B10D-475D-A993-95C9AACD7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833" y="1981241"/>
            <a:ext cx="8574157" cy="383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55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9A7181-194D-464C-9D1D-2CF940B9E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133600"/>
            <a:ext cx="8683689" cy="356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507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C07E6-630F-47EB-807D-575150C4E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memory: Activation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88D2A-4C5D-4293-841A-9267119CF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7CF24-6140-4974-9135-2BB9FAEDF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795670"/>
            <a:ext cx="6503918" cy="459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25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545" y="841061"/>
            <a:ext cx="8957139" cy="386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44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Sperling Experimentation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358005"/>
            <a:ext cx="7318543" cy="50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98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245CF-5626-4A16-17D5-29A871F4C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4D608-3E45-E265-1532-DCE600A25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397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Sperling Experimentation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482" y="1651287"/>
            <a:ext cx="6720754" cy="386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5258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59465</TotalTime>
  <Words>380</Words>
  <Application>Microsoft Office PowerPoint</Application>
  <PresentationFormat>Widescreen</PresentationFormat>
  <Paragraphs>76</Paragraphs>
  <Slides>54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Century Gothic</vt:lpstr>
      <vt:lpstr>Wingdings 3</vt:lpstr>
      <vt:lpstr>Wisp</vt:lpstr>
      <vt:lpstr>Cognitive Computing</vt:lpstr>
      <vt:lpstr>PowerPoint Presentation</vt:lpstr>
      <vt:lpstr>PowerPoint Presentation</vt:lpstr>
      <vt:lpstr>Atkinson–Shiffrin or Modal model</vt:lpstr>
      <vt:lpstr>PowerPoint Presentation</vt:lpstr>
      <vt:lpstr>PowerPoint Presentation</vt:lpstr>
      <vt:lpstr>Sperling Experimentation</vt:lpstr>
      <vt:lpstr>PowerPoint Presentation</vt:lpstr>
      <vt:lpstr>Sperling Experimentation</vt:lpstr>
      <vt:lpstr>PowerPoint Presentation</vt:lpstr>
      <vt:lpstr>Sperling Experimentation</vt:lpstr>
      <vt:lpstr>PowerPoint Presentation</vt:lpstr>
      <vt:lpstr>Sperling Experimentation</vt:lpstr>
      <vt:lpstr>PowerPoint Presentation</vt:lpstr>
      <vt:lpstr>PowerPoint Presentation</vt:lpstr>
      <vt:lpstr>STM</vt:lpstr>
      <vt:lpstr>PowerPoint Presentation</vt:lpstr>
      <vt:lpstr>STM Capacity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STM: Brown-Peterson Task</vt:lpstr>
      <vt:lpstr>STM: Brown-Peterson Task</vt:lpstr>
      <vt:lpstr>STM: Brown-Peterson Task</vt:lpstr>
      <vt:lpstr>STM: Brown-Peterson Task</vt:lpstr>
      <vt:lpstr>STM: Brown-Peterson Task</vt:lpstr>
      <vt:lpstr>STM: Brown-Peterson Task</vt:lpstr>
      <vt:lpstr>STM: Brown-Peterson Task</vt:lpstr>
      <vt:lpstr>STM: Brown-Peterson Task</vt:lpstr>
      <vt:lpstr>PowerPoint Presentation</vt:lpstr>
      <vt:lpstr>Working Memory</vt:lpstr>
      <vt:lpstr>Working Memory</vt:lpstr>
      <vt:lpstr>PowerPoint Presentation</vt:lpstr>
      <vt:lpstr>PowerPoint Presentation</vt:lpstr>
      <vt:lpstr>PowerPoint Presentation</vt:lpstr>
      <vt:lpstr>PowerPoint Presentation</vt:lpstr>
      <vt:lpstr>Long term memory</vt:lpstr>
      <vt:lpstr>Long term memory</vt:lpstr>
      <vt:lpstr>Long term memory</vt:lpstr>
      <vt:lpstr>Types of LTM</vt:lpstr>
      <vt:lpstr>Episodic Memory</vt:lpstr>
      <vt:lpstr>Types of LTM</vt:lpstr>
      <vt:lpstr> </vt:lpstr>
      <vt:lpstr>PowerPoint Presentation</vt:lpstr>
      <vt:lpstr>Semantic vs. Episodic</vt:lpstr>
      <vt:lpstr>Semantic memory</vt:lpstr>
      <vt:lpstr>Semantic memory</vt:lpstr>
      <vt:lpstr>Semantic memory</vt:lpstr>
      <vt:lpstr>Semantic memory</vt:lpstr>
      <vt:lpstr>Semantic memory</vt:lpstr>
      <vt:lpstr>Semantic memory</vt:lpstr>
      <vt:lpstr>Semantic memory: Activation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Training-free 3D Object Recognition</dc:title>
  <dc:creator>Piyush Joshi (Metallurgy and Materials)</dc:creator>
  <cp:lastModifiedBy>piyushjoshi3839data@gmail.com</cp:lastModifiedBy>
  <cp:revision>1077</cp:revision>
  <dcterms:created xsi:type="dcterms:W3CDTF">2020-12-15T21:20:28Z</dcterms:created>
  <dcterms:modified xsi:type="dcterms:W3CDTF">2023-04-11T09:53:18Z</dcterms:modified>
</cp:coreProperties>
</file>